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83" r:id="rId4"/>
    <p:sldId id="267" r:id="rId5"/>
    <p:sldId id="268" r:id="rId6"/>
    <p:sldId id="291" r:id="rId7"/>
    <p:sldId id="269" r:id="rId8"/>
    <p:sldId id="286" r:id="rId9"/>
    <p:sldId id="287" r:id="rId10"/>
    <p:sldId id="290" r:id="rId11"/>
    <p:sldId id="293" r:id="rId12"/>
    <p:sldId id="296" r:id="rId13"/>
    <p:sldId id="297" r:id="rId14"/>
    <p:sldId id="295" r:id="rId15"/>
    <p:sldId id="299" r:id="rId16"/>
    <p:sldId id="300" r:id="rId17"/>
    <p:sldId id="301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1230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9" y="1371600"/>
            <a:ext cx="6173808" cy="21717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600450"/>
            <a:ext cx="6173808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cap="all" spc="170" baseline="0">
                <a:solidFill>
                  <a:schemeClr val="accent1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2108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538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285751"/>
            <a:ext cx="1143298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285751"/>
            <a:ext cx="5544993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2108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538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339" y="4800600"/>
            <a:ext cx="5751062" cy="207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Advanced Logic Technology sa , Timo Korth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1885950"/>
            <a:ext cx="6520998" cy="211455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1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4057651"/>
            <a:ext cx="6517197" cy="4572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700" cap="all" spc="170" baseline="0">
                <a:solidFill>
                  <a:schemeClr val="accent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77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428751"/>
            <a:ext cx="3315563" cy="3086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428751"/>
            <a:ext cx="3315563" cy="3086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77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,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428750"/>
            <a:ext cx="3313277" cy="5715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700" b="0" cap="all" spc="170" baseline="0">
                <a:solidFill>
                  <a:schemeClr val="accent1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057401"/>
            <a:ext cx="3313277" cy="2457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428750"/>
            <a:ext cx="3313277" cy="5715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700" b="0" cap="all" spc="170" baseline="0">
                <a:solidFill>
                  <a:schemeClr val="accent1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057401"/>
            <a:ext cx="3313277" cy="2457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77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77" y="4800600"/>
            <a:ext cx="5751062" cy="207171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Advanced Logic Technology sa   Timo Korth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16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428750"/>
            <a:ext cx="2698158" cy="200025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1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514350"/>
            <a:ext cx="4801851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3486150"/>
            <a:ext cx="2686749" cy="10287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23"/>
              </a:spcBef>
              <a:buNone/>
              <a:defRPr sz="15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16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,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4508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514350"/>
            <a:ext cx="4801850" cy="40005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428750"/>
            <a:ext cx="2698158" cy="200025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1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3486150"/>
            <a:ext cx="2686749" cy="10287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23"/>
              </a:spcBef>
              <a:buNone/>
              <a:defRPr sz="15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77" y="4800600"/>
            <a:ext cx="5751062" cy="207171"/>
          </a:xfrm>
        </p:spPr>
        <p:txBody>
          <a:bodyPr/>
          <a:lstStyle/>
          <a:p>
            <a:r>
              <a:rPr lang="en-US" dirty="0" smtClean="0"/>
              <a:t>Advanced Logic Technology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Korth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4508" y="4800600"/>
            <a:ext cx="628815" cy="207171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428749"/>
            <a:ext cx="6852578" cy="3086101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39" y="4800600"/>
            <a:ext cx="5751062" cy="20717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Advanced Logic Technology sa , Timo Korth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170" y="4800600"/>
            <a:ext cx="628815" cy="207171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defRPr sz="9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100" kern="1200" spc="8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55" indent="-190755" algn="l" defTabSz="779252" rtl="0" eaLnBrk="1" latinLnBrk="0" hangingPunct="1">
        <a:lnSpc>
          <a:spcPct val="90000"/>
        </a:lnSpc>
        <a:spcBef>
          <a:spcPts val="1534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5037" indent="-197519" algn="l" defTabSz="779252" rtl="0" eaLnBrk="1" latinLnBrk="0" hangingPunct="1">
        <a:lnSpc>
          <a:spcPct val="90000"/>
        </a:lnSpc>
        <a:spcBef>
          <a:spcPts val="1023"/>
        </a:spcBef>
        <a:buClr>
          <a:schemeClr val="accent1"/>
        </a:buClr>
        <a:buSzPct val="10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81733" indent="-186696" algn="l" defTabSz="779252" rtl="0" eaLnBrk="1" latinLnBrk="0" hangingPunct="1">
        <a:lnSpc>
          <a:spcPct val="90000"/>
        </a:lnSpc>
        <a:spcBef>
          <a:spcPts val="511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48" indent="-148815" algn="l" defTabSz="779252" rtl="0" eaLnBrk="1" latinLnBrk="0" hangingPunct="1">
        <a:lnSpc>
          <a:spcPct val="90000"/>
        </a:lnSpc>
        <a:spcBef>
          <a:spcPts val="511"/>
        </a:spcBef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78011" indent="-147463" algn="l" defTabSz="779252" rtl="0" eaLnBrk="1" latinLnBrk="0" hangingPunct="1">
        <a:lnSpc>
          <a:spcPct val="90000"/>
        </a:lnSpc>
        <a:spcBef>
          <a:spcPts val="511"/>
        </a:spcBef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12" indent="-148058" algn="l" defTabSz="779252" rtl="0" eaLnBrk="1" latinLnBrk="0" hangingPunct="1">
        <a:spcBef>
          <a:spcPts val="511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76670" indent="-148058" algn="l" defTabSz="779252" rtl="0" eaLnBrk="1" latinLnBrk="0" hangingPunct="1">
        <a:spcBef>
          <a:spcPts val="511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24728" indent="-148058" algn="l" defTabSz="779252" rtl="0" eaLnBrk="1" latinLnBrk="0" hangingPunct="1">
        <a:spcBef>
          <a:spcPts val="511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72786" indent="-148058" algn="l" defTabSz="779252" rtl="0" eaLnBrk="1" latinLnBrk="0" hangingPunct="1">
        <a:spcBef>
          <a:spcPts val="511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9119" y="1028700"/>
            <a:ext cx="6938112" cy="217170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Innovations in </a:t>
            </a:r>
            <a:br>
              <a:rPr lang="en-US" sz="4600" dirty="0"/>
            </a:br>
            <a:r>
              <a:rPr lang="en-US" sz="4600" dirty="0"/>
              <a:t>borehole image data acquisition and processing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9117" y="3600450"/>
            <a:ext cx="6656759" cy="914400"/>
          </a:xfrm>
        </p:spPr>
        <p:txBody>
          <a:bodyPr>
            <a:norm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Timo korth</a:t>
            </a:r>
          </a:p>
          <a:p>
            <a:endParaRPr lang="it-IT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 Logic technology sa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799118" y="342900"/>
            <a:ext cx="6656759" cy="45720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ASEg 2015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Resolution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678" y="4800600"/>
            <a:ext cx="5680723" cy="228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28538"/>
              </p:ext>
            </p:extLst>
          </p:nvPr>
        </p:nvGraphicFramePr>
        <p:xfrm>
          <a:off x="1301262" y="643890"/>
          <a:ext cx="7069015" cy="141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65000"/>
                      <a:alpha val="40000"/>
                    </a:schemeClr>
                  </a:outerShdw>
                </a:effectLst>
                <a:tableStyleId>{69CF1AB2-1976-4502-BF36-3FF5EA218861}</a:tableStyleId>
              </a:tblPr>
              <a:tblGrid>
                <a:gridCol w="1413803"/>
                <a:gridCol w="1413803"/>
                <a:gridCol w="1413803"/>
                <a:gridCol w="1413803"/>
                <a:gridCol w="1413803"/>
              </a:tblGrid>
              <a:tr h="34290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CORE SCAN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[pixels/mm</a:t>
                      </a:r>
                      <a:r>
                        <a:rPr lang="en-US" sz="8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]</a:t>
                      </a:r>
                      <a:endParaRPr lang="en-US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pixels/mm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@ 900  pixels</a:t>
                      </a:r>
                      <a:endParaRPr lang="en-US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pixels/mm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@ 1440  pixels</a:t>
                      </a:r>
                      <a:endParaRPr lang="en-US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pixels/mm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@ 1800  pixels</a:t>
                      </a:r>
                      <a:endParaRPr lang="en-US" sz="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NQ  (75.7 mm)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– 40 (360)</a:t>
                      </a:r>
                    </a:p>
                    <a:p>
                      <a:pPr algn="ctr"/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5 – 10 (Box)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HQ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 (96 mm)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PQ   (122.6 mm)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~4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Logging Speed [m/min]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~ 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</a:p>
                    <a:p>
                      <a:pPr algn="ctr"/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@ 2 mm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~2.5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@ 1 mm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~1.5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@ 1 mm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30923" y="2228850"/>
            <a:ext cx="7139354" cy="3095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de-DE" dirty="0"/>
              <a:t>International Grain Size Classification (ISO 14688-1)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80994"/>
              </p:ext>
            </p:extLst>
          </p:nvPr>
        </p:nvGraphicFramePr>
        <p:xfrm>
          <a:off x="3657600" y="2571750"/>
          <a:ext cx="2813538" cy="2408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769"/>
                <a:gridCol w="1406769"/>
              </a:tblGrid>
              <a:tr h="172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Name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Size range (mm)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Large boulder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&gt;630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Boulder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 – 630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Cobble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63 – 200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Coarse gravel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 – 63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Medium gravel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6.3 – 20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Fine gravel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2.0 - 6.3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Coarse sand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0.63 - 2.0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Medium sand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0.2 - 0.63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Fine sand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0.063 - 0.2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Coarse silt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0.02 - 0.063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Medium silt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0.0063 - 0.02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Fine silt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0.002 - 0.0063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Clay</a:t>
                      </a:r>
                      <a:endParaRPr lang="en-US" sz="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≤0.002</a:t>
                      </a:r>
                      <a:endParaRPr lang="en-US" sz="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2" marR="8792" marT="7144" marB="7144"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783015" y="2743200"/>
            <a:ext cx="0" cy="1200150"/>
          </a:xfrm>
          <a:prstGeom prst="straightConnector1">
            <a:avLst/>
          </a:prstGeom>
          <a:ln w="38100">
            <a:solidFill>
              <a:schemeClr val="bg2">
                <a:lumMod val="25000"/>
                <a:lumOff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83015" y="3943350"/>
            <a:ext cx="0" cy="171450"/>
          </a:xfrm>
          <a:prstGeom prst="line">
            <a:avLst/>
          </a:prstGeom>
          <a:ln w="38100">
            <a:solidFill>
              <a:schemeClr val="bg2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49969" y="971551"/>
            <a:ext cx="4189249" cy="28575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5679" y="1249136"/>
            <a:ext cx="2813538" cy="236765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5679" y="1485900"/>
            <a:ext cx="2813539" cy="201138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Data Processing Software - Trends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4739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11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4062" y="685800"/>
            <a:ext cx="2039815" cy="45720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err="1"/>
              <a:t>Colorimetry</a:t>
            </a:r>
            <a:r>
              <a:rPr lang="en-US" sz="1900" dirty="0"/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2396971"/>
            <a:ext cx="3930162" cy="223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8" y="628650"/>
            <a:ext cx="322374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7577" y="1084585"/>
            <a:ext cx="4633993" cy="1088381"/>
          </a:xfrm>
        </p:spPr>
        <p:txBody>
          <a:bodyPr>
            <a:normAutofit lnSpcReduction="10000"/>
          </a:bodyPr>
          <a:lstStyle/>
          <a:p>
            <a:r>
              <a:rPr lang="en-AU" sz="1500" dirty="0"/>
              <a:t>Extract chromatic data like Red, Green, Blue, Luminance, Saturation and Hue </a:t>
            </a:r>
          </a:p>
          <a:p>
            <a:r>
              <a:rPr lang="en-US" sz="1500" dirty="0"/>
              <a:t>Integration of chromatic changes with stratigraphic, geochemical, wire-line or other geologic data </a:t>
            </a:r>
            <a:endParaRPr lang="en-US" sz="1500" dirty="0"/>
          </a:p>
          <a:p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10" name="Rounded Rectangle 9"/>
          <p:cNvSpPr/>
          <p:nvPr/>
        </p:nvSpPr>
        <p:spPr>
          <a:xfrm>
            <a:off x="5838092" y="1955543"/>
            <a:ext cx="1107831" cy="217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OTV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6945923" y="2064255"/>
            <a:ext cx="373673" cy="22174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978769" y="2469893"/>
            <a:ext cx="1244112" cy="217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Luminance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7222881" y="2578605"/>
            <a:ext cx="373673" cy="22174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19446" y="3041393"/>
            <a:ext cx="1244112" cy="217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Hue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7363558" y="3150105"/>
            <a:ext cx="1077057" cy="39319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Data Processing Software – Trends </a:t>
            </a:r>
            <a:r>
              <a:rPr lang="en-US" sz="1700" dirty="0"/>
              <a:t>(Cont</a:t>
            </a:r>
            <a:r>
              <a:rPr lang="en-US" sz="1700" dirty="0"/>
              <a:t>.</a:t>
            </a:r>
            <a:r>
              <a:rPr lang="en-US" sz="1700" dirty="0"/>
              <a:t>)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4062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4062" y="742950"/>
            <a:ext cx="2039815" cy="45720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err="1"/>
              <a:t>Colorimetry</a:t>
            </a:r>
            <a:r>
              <a:rPr lang="en-US" sz="1900" dirty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7577" y="1256035"/>
            <a:ext cx="4633993" cy="1258565"/>
          </a:xfrm>
        </p:spPr>
        <p:txBody>
          <a:bodyPr>
            <a:normAutofit/>
          </a:bodyPr>
          <a:lstStyle/>
          <a:p>
            <a:r>
              <a:rPr lang="en-AU" sz="1900" dirty="0"/>
              <a:t>Separation of Mineral Phases</a:t>
            </a:r>
          </a:p>
          <a:p>
            <a:r>
              <a:rPr lang="en-US" sz="1900" dirty="0"/>
              <a:t>Grain size distribution</a:t>
            </a:r>
          </a:p>
          <a:p>
            <a:r>
              <a:rPr lang="en-US" sz="1900" dirty="0"/>
              <a:t>Porosity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7" y="742950"/>
            <a:ext cx="3034554" cy="148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28" y="1371600"/>
            <a:ext cx="3044602" cy="148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6" y="2038966"/>
            <a:ext cx="3044602" cy="148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1" y="2646981"/>
            <a:ext cx="4501662" cy="2133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istogram view-z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5" y="3771900"/>
            <a:ext cx="1437155" cy="1008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6" y="1302544"/>
            <a:ext cx="7566734" cy="338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Data Processing Software – Trends </a:t>
            </a:r>
            <a:r>
              <a:rPr lang="en-US" sz="1700" dirty="0"/>
              <a:t>(Cont.)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416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13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0620" y="628650"/>
            <a:ext cx="7229658" cy="628650"/>
          </a:xfrm>
          <a:prstGeom prst="rect">
            <a:avLst/>
          </a:prstGeom>
        </p:spPr>
        <p:txBody>
          <a:bodyPr vert="horz" lIns="77925" tIns="38963" rIns="77925" bIns="38963" rtlCol="0">
            <a:normAutofit fontScale="77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Task optimized workspaces</a:t>
            </a:r>
          </a:p>
          <a:p>
            <a:r>
              <a:rPr lang="en-US" sz="1900" dirty="0"/>
              <a:t>Guidance &amp; Objectivity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88123" y="2739562"/>
            <a:ext cx="1195754" cy="628650"/>
          </a:xfrm>
          <a:prstGeom prst="roundRect">
            <a:avLst/>
          </a:prstGeom>
          <a:solidFill>
            <a:schemeClr val="accent1">
              <a:lumMod val="50000"/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Structure Workload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65231" y="2739562"/>
            <a:ext cx="1195754" cy="628650"/>
          </a:xfrm>
          <a:prstGeom prst="roundRect">
            <a:avLst/>
          </a:prstGeom>
          <a:solidFill>
            <a:schemeClr val="accent1">
              <a:lumMod val="50000"/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Manual and Auto Picking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12677" y="2743200"/>
            <a:ext cx="1617785" cy="628650"/>
          </a:xfrm>
          <a:prstGeom prst="roundRect">
            <a:avLst/>
          </a:prstGeom>
          <a:solidFill>
            <a:schemeClr val="accent1">
              <a:lumMod val="50000"/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Corrected Dips, Representative Dips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82154" y="2739562"/>
            <a:ext cx="1617785" cy="628650"/>
          </a:xfrm>
          <a:prstGeom prst="roundRect">
            <a:avLst/>
          </a:prstGeom>
          <a:solidFill>
            <a:schemeClr val="accent1">
              <a:lumMod val="50000"/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Interpretation,</a:t>
            </a:r>
          </a:p>
          <a:p>
            <a:pPr algn="ctr"/>
            <a:r>
              <a:rPr lang="en-US" dirty="0" smtClean="0"/>
              <a:t>Classification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2883877" y="3053887"/>
            <a:ext cx="281354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4360985" y="3053887"/>
            <a:ext cx="351692" cy="36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 flipV="1">
            <a:off x="6330462" y="3053887"/>
            <a:ext cx="351692" cy="36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Data Processing Software – Trends </a:t>
            </a:r>
            <a:r>
              <a:rPr lang="en-US" sz="1700" dirty="0"/>
              <a:t>(Cont.)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6093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14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0620" y="742950"/>
            <a:ext cx="7229658" cy="40005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Representative Pick Determination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1371600"/>
            <a:ext cx="524021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2457450"/>
            <a:ext cx="2074985" cy="212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6752492" y="1600200"/>
            <a:ext cx="2074985" cy="62865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Clustering based on </a:t>
            </a:r>
            <a:r>
              <a:rPr lang="en-US" sz="1400" dirty="0">
                <a:latin typeface="Corbel" panose="020B0503020204020204" pitchFamily="34" charset="0"/>
              </a:rPr>
              <a:t>Depth, Dip, Azimuth and Confidence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406769" y="1171575"/>
            <a:ext cx="1547446" cy="257175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Before Clustering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3165231" y="1171575"/>
            <a:ext cx="3305907" cy="257175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After Clustering of “Blue” and “Grey”</a:t>
            </a:r>
            <a:endParaRPr lang="en-US" sz="1400" dirty="0">
              <a:latin typeface="Corbel" panose="020B05030202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24554" y="1371600"/>
            <a:ext cx="0" cy="3207544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38754" y="1371600"/>
            <a:ext cx="633046" cy="2286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8431" y="1393031"/>
            <a:ext cx="633046" cy="2286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77208" y="2228850"/>
            <a:ext cx="633046" cy="3429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16894" y="2228850"/>
            <a:ext cx="633046" cy="3429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77208" y="3175397"/>
            <a:ext cx="633046" cy="342900"/>
          </a:xfrm>
          <a:prstGeom prst="ellipse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16894" y="3143250"/>
            <a:ext cx="633046" cy="342900"/>
          </a:xfrm>
          <a:prstGeom prst="ellipse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62908" y="3886200"/>
            <a:ext cx="633046" cy="342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97415" y="3875484"/>
            <a:ext cx="633046" cy="342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171450"/>
            <a:ext cx="2023123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Conclusion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6093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15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0958" y="800100"/>
            <a:ext cx="7229658" cy="342900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Changes in user profile towards “App User” !?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User to be driven by innovation?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User to drive innovation?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Invitation to provide feedback and play a role in future innovations.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620" y="171450"/>
            <a:ext cx="2023123" cy="400050"/>
          </a:xfrm>
          <a:prstGeom prst="rect">
            <a:avLst/>
          </a:prstGeom>
        </p:spPr>
        <p:txBody>
          <a:bodyPr vert="horz" lIns="77925" tIns="38963" rIns="77925" bIns="38963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Motivation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89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6093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3537" y="3371850"/>
            <a:ext cx="3446585" cy="68580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00" dirty="0"/>
              <a:t>Questions ?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0" y="440993"/>
            <a:ext cx="551996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285750"/>
            <a:ext cx="5908431" cy="1028700"/>
          </a:xfrm>
          <a:noFill/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8" y="1447799"/>
            <a:ext cx="4712677" cy="1885951"/>
          </a:xfrm>
        </p:spPr>
        <p:txBody>
          <a:bodyPr>
            <a:normAutofit/>
          </a:bodyPr>
          <a:lstStyle/>
          <a:p>
            <a:r>
              <a:rPr lang="en-US" sz="1900" dirty="0" smtClean="0"/>
              <a:t>~</a:t>
            </a:r>
            <a:r>
              <a:rPr lang="en-US" sz="1900" dirty="0"/>
              <a:t>100 slim hole ATV / OTV tools released to the market every year</a:t>
            </a:r>
          </a:p>
          <a:p>
            <a:r>
              <a:rPr lang="en-US" sz="1900" dirty="0"/>
              <a:t>Several hundred kilometers of image logs are acquired yearly in the mining industry alone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416" y="4800600"/>
            <a:ext cx="4695985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5" y="665460"/>
            <a:ext cx="1151792" cy="3542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8" y="665461"/>
            <a:ext cx="1149209" cy="354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6471139" y="4229100"/>
            <a:ext cx="564906" cy="24154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1995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7819026" y="4229100"/>
            <a:ext cx="540727" cy="24154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2015</a:t>
            </a:r>
            <a:endParaRPr lang="en-US" sz="1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5077" y="3086100"/>
            <a:ext cx="5205046" cy="1244360"/>
          </a:xfrm>
          <a:prstGeom prst="rect">
            <a:avLst/>
          </a:prstGeom>
        </p:spPr>
        <p:txBody>
          <a:bodyPr vert="horz" lIns="77925" tIns="38963" rIns="77925" bIns="38963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Image logging has been fully accepted by the industry</a:t>
            </a:r>
          </a:p>
          <a:p>
            <a:r>
              <a:rPr lang="en-US" sz="1900" dirty="0"/>
              <a:t>60+ years of research and development in (ATV) image logging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5715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800101"/>
            <a:ext cx="6524785" cy="3200399"/>
          </a:xfrm>
        </p:spPr>
        <p:txBody>
          <a:bodyPr>
            <a:normAutofit fontScale="85000" lnSpcReduction="20000"/>
          </a:bodyPr>
          <a:lstStyle/>
          <a:p>
            <a:endParaRPr lang="en-AU" b="1" dirty="0" smtClean="0"/>
          </a:p>
          <a:p>
            <a:r>
              <a:rPr lang="en-AU" b="1" dirty="0" smtClean="0"/>
              <a:t>Introduction</a:t>
            </a:r>
          </a:p>
          <a:p>
            <a:pPr marL="0" indent="0">
              <a:buNone/>
            </a:pPr>
            <a:endParaRPr lang="en-AU" b="1" dirty="0" smtClean="0"/>
          </a:p>
          <a:p>
            <a:r>
              <a:rPr lang="en-US" b="1" dirty="0" smtClean="0"/>
              <a:t>Acoustic Televiewer  ( ATV) and Optical Televiewer (OTV) tools today?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What is the latest in data processing software?</a:t>
            </a:r>
          </a:p>
          <a:p>
            <a:endParaRPr lang="en-US" b="1" dirty="0"/>
          </a:p>
          <a:p>
            <a:r>
              <a:rPr lang="en-US" b="1" dirty="0" smtClean="0"/>
              <a:t>Conclusion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5754" y="4800600"/>
            <a:ext cx="7244862" cy="20717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61" y="171450"/>
            <a:ext cx="1489109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171450"/>
            <a:ext cx="5908431" cy="514350"/>
          </a:xfrm>
        </p:spPr>
        <p:txBody>
          <a:bodyPr/>
          <a:lstStyle/>
          <a:p>
            <a:r>
              <a:rPr lang="en-US" sz="2700" dirty="0"/>
              <a:t>Introduction</a:t>
            </a:r>
            <a:r>
              <a:rPr lang="en-US" dirty="0" smtClean="0"/>
              <a:t> </a:t>
            </a:r>
            <a:r>
              <a:rPr lang="en-US" sz="1000" dirty="0"/>
              <a:t>(cont.)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8" y="1143001"/>
            <a:ext cx="4712677" cy="34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Where does Image Logging fit in?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415" y="4800600"/>
            <a:ext cx="7239294" cy="20717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6" descr="C:\Users\Timo\AppData\Local\Temp\SNAGHTML16772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4" y="1729416"/>
            <a:ext cx="4887354" cy="245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8" y="1374002"/>
            <a:ext cx="740020" cy="235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1782386"/>
            <a:ext cx="742950" cy="23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22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58" y="2126477"/>
            <a:ext cx="742950" cy="23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23" name="Picture 28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89" y="2496978"/>
            <a:ext cx="74002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3"/>
          <p:cNvSpPr txBox="1">
            <a:spLocks/>
          </p:cNvSpPr>
          <p:nvPr/>
        </p:nvSpPr>
        <p:spPr>
          <a:xfrm>
            <a:off x="6173867" y="1028700"/>
            <a:ext cx="2759118" cy="1530191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Radioactive</a:t>
            </a:r>
          </a:p>
          <a:p>
            <a:pPr marL="0" indent="0">
              <a:buNone/>
            </a:pPr>
            <a:r>
              <a:rPr lang="en-US" sz="1400" dirty="0"/>
              <a:t>                Ultrasonic</a:t>
            </a:r>
          </a:p>
          <a:p>
            <a:pPr marL="0" indent="0">
              <a:buNone/>
            </a:pPr>
            <a:r>
              <a:rPr lang="en-US" sz="1400" dirty="0"/>
              <a:t>                                Optical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Electrical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966358" y="1729416"/>
            <a:ext cx="1942073" cy="2213934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Limite</a:t>
            </a:r>
            <a:endParaRPr lang="en-US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Limited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Resolution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5413" y="1729416"/>
            <a:ext cx="1828802" cy="2213934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Limited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Coverage</a:t>
            </a:r>
          </a:p>
          <a:p>
            <a:pPr algn="ctr"/>
            <a:endParaRPr lang="en-US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Orientation?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Picture 2" descr="DSC00385 copper - mon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3" y="1714500"/>
            <a:ext cx="1828802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1714500"/>
            <a:ext cx="1942073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2108" y="4800600"/>
            <a:ext cx="5751062" cy="20717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67323" y="171450"/>
            <a:ext cx="5908431" cy="514350"/>
          </a:xfrm>
        </p:spPr>
        <p:txBody>
          <a:bodyPr/>
          <a:lstStyle/>
          <a:p>
            <a:r>
              <a:rPr lang="en-US" sz="2700" dirty="0"/>
              <a:t>Introduction</a:t>
            </a:r>
            <a:r>
              <a:rPr lang="en-US" dirty="0"/>
              <a:t> </a:t>
            </a:r>
            <a:r>
              <a:rPr lang="en-US" sz="1000" dirty="0"/>
              <a:t>(cont.)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55077" y="800100"/>
            <a:ext cx="7112976" cy="514350"/>
          </a:xfrm>
          <a:prstGeom prst="rect">
            <a:avLst/>
          </a:prstGeom>
        </p:spPr>
        <p:txBody>
          <a:bodyPr lIns="77925" tIns="38963" rIns="77925" bIns="38963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Latest in Acoustic (ATV)  &amp;  Optical Televiewer (OTV) Technology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65" y="1307938"/>
            <a:ext cx="1316201" cy="305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10" y="1289568"/>
            <a:ext cx="790492" cy="305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1705918"/>
            <a:ext cx="2883877" cy="2351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1710297"/>
            <a:ext cx="1433981" cy="234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3"/>
          <p:cNvSpPr txBox="1">
            <a:spLocks/>
          </p:cNvSpPr>
          <p:nvPr/>
        </p:nvSpPr>
        <p:spPr>
          <a:xfrm>
            <a:off x="2743200" y="4123620"/>
            <a:ext cx="1195753" cy="24154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Travel Time</a:t>
            </a:r>
            <a:endParaRPr lang="en-US" sz="1400" dirty="0"/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220307" y="4125660"/>
            <a:ext cx="1195753" cy="38919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Reflected Amplitude</a:t>
            </a:r>
            <a:endParaRPr lang="en-US" sz="14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871606" y="4114800"/>
            <a:ext cx="1195753" cy="400050"/>
          </a:xfrm>
          <a:prstGeom prst="rect">
            <a:avLst/>
          </a:prstGeom>
        </p:spPr>
        <p:txBody>
          <a:bodyPr lIns="77925" tIns="38963" rIns="77925" bIns="38963"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True Color Image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637693" y="1943100"/>
            <a:ext cx="844061" cy="228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2039815" y="2057400"/>
            <a:ext cx="597877" cy="17145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506067" y="2616459"/>
            <a:ext cx="1010856" cy="4124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Focusing Mirror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>
            <a:off x="1908190" y="2822704"/>
            <a:ext cx="597877" cy="7950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2602523" y="3508505"/>
            <a:ext cx="1195754" cy="2459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Transducer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2004646" y="3631504"/>
            <a:ext cx="597877" cy="16275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051431" y="2730759"/>
            <a:ext cx="1107831" cy="217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LED Light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471139" y="2839471"/>
            <a:ext cx="597877" cy="17703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051431" y="3345462"/>
            <a:ext cx="1529862" cy="2549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CMOS Sensor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 flipV="1">
            <a:off x="6453554" y="3361450"/>
            <a:ext cx="597877" cy="11150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315201" y="3790707"/>
            <a:ext cx="844062" cy="20979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Lens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>
          <a:xfrm flipH="1" flipV="1">
            <a:off x="6295293" y="3508505"/>
            <a:ext cx="1019908" cy="38709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41" grpId="0" animBg="1"/>
      <p:bldP spid="46" grpId="0" animBg="1"/>
      <p:bldP spid="52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ATV - Tools &amp; Benchmarks 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416" y="4800600"/>
            <a:ext cx="4484970" cy="20717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85869"/>
              </p:ext>
            </p:extLst>
          </p:nvPr>
        </p:nvGraphicFramePr>
        <p:xfrm>
          <a:off x="1125415" y="742950"/>
          <a:ext cx="7315200" cy="37299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65000"/>
                      <a:alpha val="40000"/>
                    </a:schemeClr>
                  </a:outerShdw>
                </a:effectLst>
                <a:tableStyleId>{69CF1AB2-1976-4502-BF36-3FF5EA218861}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43434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ATV 9804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(Century)</a:t>
                      </a:r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USS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Raax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HRAT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(RG)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ABI 42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Electromind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ABI 40-2G, 43, 85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(ALT 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sa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Diameter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[mm]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Length [m]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Weight [kg]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50.8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1.62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40, 43, 85 (92)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1.61, 1.7,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5.2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6.7, 10, 150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 Temp [°C]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 P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[bar]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70, 125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175), 300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200, 800, 700 (1400)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Circ. Res.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[pts]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Vert.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Res. [mm]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360 (var.)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360 (var.)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360 (var.)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Transducer Freq. [MHz]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1.5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1.5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Sensor Rotation Rate per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sec.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90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</a:t>
                      </a:r>
                      <a:r>
                        <a:rPr lang="en-US" sz="900" baseline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Op. Diam. [mm]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r>
                        <a:rPr lang="en-US" sz="90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Orientation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Mech.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Compass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Stackable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+GR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Yes (40, 43)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Logging Speed [m/min]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@ 180 pts, 3mm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@ 180 pts, 3mm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6-7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144 pts, 3mm 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42179" y="2914650"/>
            <a:ext cx="6098436" cy="34290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5832" y="4114800"/>
            <a:ext cx="6094782" cy="34290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1169" y="1657350"/>
            <a:ext cx="6119446" cy="45720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Overcoming the Bottleneck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4000500"/>
            <a:ext cx="7737231" cy="685800"/>
          </a:xfrm>
        </p:spPr>
        <p:txBody>
          <a:bodyPr>
            <a:noAutofit/>
          </a:bodyPr>
          <a:lstStyle/>
          <a:p>
            <a:r>
              <a:rPr lang="en-US" sz="1700" dirty="0"/>
              <a:t>Natural limit to logging speed imposed by signal travel time through fluid.</a:t>
            </a:r>
          </a:p>
          <a:p>
            <a:r>
              <a:rPr lang="en-US" sz="1700" dirty="0"/>
              <a:t>Solution:  Acquire other data in the same run using stackable logging tools.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66093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628650"/>
            <a:ext cx="5486400" cy="324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3385" y="2400300"/>
            <a:ext cx="1125414" cy="2652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12 rev/sec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2514600"/>
            <a:ext cx="773724" cy="32456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84740" y="1143000"/>
            <a:ext cx="1125414" cy="2652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2 rev/sec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10154" y="1257300"/>
            <a:ext cx="773724" cy="32456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868616" y="1124661"/>
            <a:ext cx="1125415" cy="2652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man. gate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3446585" y="1257300"/>
            <a:ext cx="422031" cy="4572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220308" y="1709452"/>
            <a:ext cx="1125415" cy="2652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auto gate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778648" y="1847139"/>
            <a:ext cx="422031" cy="3612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893169" y="1725668"/>
            <a:ext cx="1488831" cy="416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7 m/min @ 4mm, 144 pts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 flipV="1">
            <a:off x="6471139" y="1581864"/>
            <a:ext cx="422030" cy="35193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752492" y="733646"/>
            <a:ext cx="1547446" cy="416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 m/min @ 2mm, 144 pts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5978769" y="941775"/>
            <a:ext cx="773723" cy="64008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0" grpId="0" animBg="1"/>
      <p:bldP spid="20" grpId="1" animBg="1"/>
      <p:bldP spid="27" grpId="0" animBg="1"/>
      <p:bldP spid="27" grpId="1" animBg="1"/>
      <p:bldP spid="30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57200"/>
          </a:xfrm>
        </p:spPr>
        <p:txBody>
          <a:bodyPr>
            <a:normAutofit/>
          </a:bodyPr>
          <a:lstStyle/>
          <a:p>
            <a:r>
              <a:rPr lang="en-US" sz="2700" dirty="0"/>
              <a:t>Innovation Hidden in Details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07" y="1028700"/>
            <a:ext cx="3828024" cy="1543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/>
              <a:t>Sophisticated digital signal processing (downhole) allows</a:t>
            </a:r>
          </a:p>
          <a:p>
            <a:r>
              <a:rPr lang="en-US" sz="1700" dirty="0"/>
              <a:t> Signal cleaning (e.g. tool window reflection filter)</a:t>
            </a:r>
          </a:p>
          <a:p>
            <a:r>
              <a:rPr lang="en-US" sz="1700" dirty="0"/>
              <a:t>Signal separation (e.g. </a:t>
            </a:r>
            <a:r>
              <a:rPr lang="en-US" sz="1700" dirty="0"/>
              <a:t>m</a:t>
            </a:r>
            <a:r>
              <a:rPr lang="en-US" sz="1700" dirty="0"/>
              <a:t>ultiple </a:t>
            </a:r>
            <a:r>
              <a:rPr lang="en-US" sz="1700" dirty="0"/>
              <a:t>e</a:t>
            </a:r>
            <a:r>
              <a:rPr lang="en-US" sz="1700" dirty="0"/>
              <a:t>cho </a:t>
            </a:r>
            <a:r>
              <a:rPr lang="en-US" sz="1700" dirty="0"/>
              <a:t>d</a:t>
            </a:r>
            <a:r>
              <a:rPr lang="en-US" sz="1700" dirty="0"/>
              <a:t>etection)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5754" y="4800600"/>
            <a:ext cx="4555308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2689170"/>
            <a:ext cx="3165231" cy="202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sample log behind PVC ca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1018616"/>
            <a:ext cx="2829395" cy="36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Centliz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94" y="2866745"/>
            <a:ext cx="1070630" cy="106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71450"/>
            <a:ext cx="6859787" cy="4000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O</a:t>
            </a:r>
            <a:r>
              <a:rPr lang="en-US" sz="2700" dirty="0"/>
              <a:t>TV - Tools &amp; Benchmarks 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6431" y="4800600"/>
            <a:ext cx="4484970" cy="20717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Advanced Logic Technology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Timo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Korth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ASEG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</a:t>
            </a:fld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13683"/>
              </p:ext>
            </p:extLst>
          </p:nvPr>
        </p:nvGraphicFramePr>
        <p:xfrm>
          <a:off x="1301262" y="986790"/>
          <a:ext cx="7069015" cy="3314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65000"/>
                      <a:alpha val="40000"/>
                    </a:schemeClr>
                  </a:outerShdw>
                </a:effectLst>
                <a:tableStyleId>{69CF1AB2-1976-4502-BF36-3FF5EA218861}</a:tableStyleId>
              </a:tblPr>
              <a:tblGrid>
                <a:gridCol w="1413803"/>
                <a:gridCol w="1413803"/>
                <a:gridCol w="1413803"/>
                <a:gridCol w="1413803"/>
                <a:gridCol w="1413803"/>
              </a:tblGrid>
              <a:tr h="43434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ODS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Raax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Hi-OPTV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(RG)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OBI 52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Electromind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Geovista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OBI 40 -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2G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(ALT </a:t>
                      </a:r>
                      <a:r>
                        <a:rPr lang="en-US" sz="8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sa</a:t>
                      </a:r>
                      <a:r>
                        <a:rPr lang="en-US" sz="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en-US" sz="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Diameter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[mm]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Length [m]</a:t>
                      </a:r>
                    </a:p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Weight [kg]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1.03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1.47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 Temp [°C]</a:t>
                      </a:r>
                    </a:p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 P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[bar]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100 (200)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100 (200)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Circ. Res.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[pts]</a:t>
                      </a:r>
                    </a:p>
                    <a:p>
                      <a:pPr algn="l"/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Vert. Res. [mm]</a:t>
                      </a:r>
                      <a:endParaRPr lang="en-US" sz="9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1440(var.)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by depth encoder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1440(var.)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by depth encoder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1800 (var.)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Limited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by depth encoder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Sensor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Camera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bit CMOS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bit CMOS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24 bit CMOS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Max.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Op. Diam. [mm]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90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Orientation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Mech.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Compass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Magnetic,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Stackable</a:t>
                      </a:r>
                      <a:endParaRPr lang="en-US" sz="9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+GR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Yes </a:t>
                      </a:r>
                    </a:p>
                  </a:txBody>
                  <a:tcPr marL="84406" marR="84406" marT="34290" marB="34290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2286000"/>
            <a:ext cx="5627077" cy="45720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885950"/>
            <a:ext cx="5627077" cy="402277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743200"/>
            <a:ext cx="5627077" cy="402277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3145477"/>
            <a:ext cx="5627077" cy="358486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8" grpId="2" animBg="1"/>
      <p:bldP spid="9" grpId="0" animBg="1"/>
      <p:bldP spid="9" grpId="2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1092</Words>
  <Application>Microsoft Office PowerPoint</Application>
  <PresentationFormat>On-screen Show (16:9)</PresentationFormat>
  <Paragraphs>347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TS102895261</vt:lpstr>
      <vt:lpstr>Innovations in  borehole image data acquisition and processing </vt:lpstr>
      <vt:lpstr>Motivation</vt:lpstr>
      <vt:lpstr>Contents</vt:lpstr>
      <vt:lpstr>Introduction (cont.)</vt:lpstr>
      <vt:lpstr>Introduction (cont.)</vt:lpstr>
      <vt:lpstr>ATV - Tools &amp; Benchmarks </vt:lpstr>
      <vt:lpstr>Overcoming the Bottleneck</vt:lpstr>
      <vt:lpstr>Innovation Hidden in Details</vt:lpstr>
      <vt:lpstr>OTV - Tools &amp; Benchmarks </vt:lpstr>
      <vt:lpstr>Resolution</vt:lpstr>
      <vt:lpstr>Data Processing Software - Trends</vt:lpstr>
      <vt:lpstr>Data Processing Software – Trends (Cont.)</vt:lpstr>
      <vt:lpstr>Data Processing Software – Trends (Cont.)</vt:lpstr>
      <vt:lpstr>Data Processing Software – Trends (Cont.)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2014-02-06T20:30:25Z</dcterms:created>
  <dcterms:modified xsi:type="dcterms:W3CDTF">2015-02-13T00:44:23Z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